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2"/>
  </p:sldMasterIdLst>
  <p:notesMasterIdLst>
    <p:notesMasterId r:id="rId10"/>
  </p:notesMasterIdLst>
  <p:sldIdLst>
    <p:sldId id="256" r:id="rId3"/>
    <p:sldId id="257" r:id="rId4"/>
    <p:sldId id="273" r:id="rId5"/>
    <p:sldId id="275" r:id="rId6"/>
    <p:sldId id="303" r:id="rId7"/>
    <p:sldId id="305" r:id="rId8"/>
    <p:sldId id="307" r:id="rId9"/>
  </p:sldIdLst>
  <p:sldSz cx="9144000" cy="6858000" type="screen4x3"/>
  <p:notesSz cx="7104063" cy="10234613"/>
  <p:custDataLst>
    <p:tags r:id="rId11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311" autoAdjust="0"/>
  </p:normalViewPr>
  <p:slideViewPr>
    <p:cSldViewPr>
      <p:cViewPr varScale="1">
        <p:scale>
          <a:sx n="82" d="100"/>
          <a:sy n="82" d="100"/>
        </p:scale>
        <p:origin x="-1212" y="-84"/>
      </p:cViewPr>
      <p:guideLst>
        <p:guide orient="horz" pos="2160"/>
        <p:guide pos="292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5F5222-5BE2-4EED-9A39-BB447977000F}" type="datetimeFigureOut">
              <a:rPr lang="zh-TW" altLang="en-US" smtClean="0"/>
              <a:pPr/>
              <a:t>2023/3/23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8350"/>
            <a:ext cx="511333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711200" y="4860925"/>
            <a:ext cx="5683250" cy="4605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FD540-3305-4424-A8B2-1A5CF9239CF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投影片圖像版面配置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4339" name="備忘稿版面配置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dirty="0" smtClean="0"/>
          </a:p>
        </p:txBody>
      </p:sp>
      <p:sp>
        <p:nvSpPr>
          <p:cNvPr id="1434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AAC947-312A-4E4A-BEA4-365E4537860D}" type="slidenum">
              <a:rPr lang="en-US" altLang="zh-TW" smtClean="0"/>
              <a:pPr/>
              <a:t>4</a:t>
            </a:fld>
            <a:endParaRPr lang="en-US" altLang="zh-TW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投影片圖像版面配置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4339" name="備忘稿版面配置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dirty="0" smtClean="0"/>
          </a:p>
        </p:txBody>
      </p:sp>
      <p:sp>
        <p:nvSpPr>
          <p:cNvPr id="1434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AAC947-312A-4E4A-BEA4-365E4537860D}" type="slidenum">
              <a:rPr lang="en-US" altLang="zh-TW" smtClean="0"/>
              <a:pPr/>
              <a:t>5</a:t>
            </a:fld>
            <a:endParaRPr lang="en-US" altLang="zh-TW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投影片圖像版面配置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4339" name="備忘稿版面配置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en-US" dirty="0" smtClean="0"/>
          </a:p>
        </p:txBody>
      </p:sp>
      <p:sp>
        <p:nvSpPr>
          <p:cNvPr id="1434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2AAC947-312A-4E4A-BEA4-365E4537860D}" type="slidenum">
              <a:rPr lang="en-US" altLang="zh-TW" smtClean="0"/>
              <a:pPr/>
              <a:t>6</a:t>
            </a:fld>
            <a:endParaRPr lang="en-US" altLang="zh-TW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2023/3/23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2023/3/23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7" name="Picture 16" descr="1"/>
          <p:cNvPicPr>
            <a:picLocks noChangeAspect="1" noChangeArrowheads="1"/>
          </p:cNvPicPr>
          <p:nvPr userDrawn="1"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36538" y="752475"/>
            <a:ext cx="8424862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17"/>
          <p:cNvSpPr txBox="1">
            <a:spLocks noChangeArrowheads="1"/>
          </p:cNvSpPr>
          <p:nvPr userDrawn="1"/>
        </p:nvSpPr>
        <p:spPr bwMode="auto">
          <a:xfrm>
            <a:off x="1287463" y="87313"/>
            <a:ext cx="4176712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400" b="1" dirty="0">
                <a:solidFill>
                  <a:srgbClr val="000099"/>
                </a:solidFill>
                <a:latin typeface="PMingLiU" panose="02020500000000000000" pitchFamily="18" charset="-120"/>
                <a:ea typeface="Arial Unicode MS" pitchFamily="34" charset="-120"/>
                <a:cs typeface="Arial Unicode MS" pitchFamily="34" charset="-120"/>
              </a:rPr>
              <a:t>博 崴 電 子 股 份 有 限 公 司</a:t>
            </a:r>
            <a:endParaRPr lang="zh-TW" altLang="en-US" sz="2400" b="1" dirty="0">
              <a:solidFill>
                <a:srgbClr val="000099"/>
              </a:solidFill>
              <a:latin typeface="PMingLiU" panose="02020500000000000000" pitchFamily="18" charset="-12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9" name="Text Box 18"/>
          <p:cNvSpPr txBox="1">
            <a:spLocks noChangeArrowheads="1"/>
          </p:cNvSpPr>
          <p:nvPr userDrawn="1"/>
        </p:nvSpPr>
        <p:spPr bwMode="auto">
          <a:xfrm>
            <a:off x="1330325" y="434975"/>
            <a:ext cx="4249738" cy="3508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700" b="1" dirty="0">
                <a:solidFill>
                  <a:srgbClr val="FF0000"/>
                </a:solidFill>
                <a:latin typeface="Arial" panose="020B0604020202020204" pitchFamily="34" charset="0"/>
              </a:rPr>
              <a:t>POWERWAY ELECTRONICS  CO., LTD.</a:t>
            </a:r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</a:rPr>
              <a:t>  </a:t>
            </a:r>
            <a:endParaRPr lang="en-US" altLang="zh-TW" sz="1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10" name="Picture 19" descr="Pw logo"/>
          <p:cNvPicPr>
            <a:picLocks noChangeAspect="1" noChangeArrowheads="1"/>
          </p:cNvPicPr>
          <p:nvPr userDrawn="1"/>
        </p:nvPicPr>
        <p:blipFill>
          <a:blip r:embed="rId3" cstate="email"/>
          <a:srcRect b="-11975"/>
          <a:stretch>
            <a:fillRect/>
          </a:stretch>
        </p:blipFill>
        <p:spPr bwMode="auto">
          <a:xfrm>
            <a:off x="230188" y="146050"/>
            <a:ext cx="1114425" cy="6381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2023/3/23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2023/3/23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2023/3/23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2023/3/23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2023/3/23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2023/3/23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2023/3/23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2023/3/23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2023/3/23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C19A7-2AD6-4AB1-8C0C-16A8D07F76AC}" type="slidenum">
              <a:rPr lang="en-US" altLang="zh-TW"/>
              <a:pPr>
                <a:defRPr/>
              </a:pPr>
              <a:t>‹#›</a:t>
            </a:fld>
            <a:endParaRPr lang="en-US" altLang="zh-TW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3EA01-355E-4922-B002-FE6C6736F102}" type="datetimeFigureOut">
              <a:rPr lang="zh-TW" altLang="en-US" smtClean="0"/>
              <a:pPr/>
              <a:t>2023/3/23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7AADC-ACE4-4C77-BB72-9A662A07D80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3EA01-355E-4922-B002-FE6C6736F102}" type="datetimeFigureOut">
              <a:rPr lang="zh-TW" altLang="en-US" smtClean="0"/>
              <a:pPr/>
              <a:t>2023/3/23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7AADC-ACE4-4C77-BB72-9A662A07D80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3EA01-355E-4922-B002-FE6C6736F102}" type="datetimeFigureOut">
              <a:rPr lang="zh-TW" altLang="en-US" smtClean="0"/>
              <a:pPr/>
              <a:t>2023/3/23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7AADC-ACE4-4C77-BB72-9A662A07D80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3EA01-355E-4922-B002-FE6C6736F102}" type="datetimeFigureOut">
              <a:rPr lang="zh-TW" altLang="en-US" smtClean="0"/>
              <a:pPr/>
              <a:t>2023/3/23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7AADC-ACE4-4C77-BB72-9A662A07D80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3EA01-355E-4922-B002-FE6C6736F102}" type="datetimeFigureOut">
              <a:rPr lang="zh-TW" altLang="en-US" smtClean="0"/>
              <a:pPr/>
              <a:t>2023/3/23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7AADC-ACE4-4C77-BB72-9A662A07D80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3EA01-355E-4922-B002-FE6C6736F102}" type="datetimeFigureOut">
              <a:rPr lang="zh-TW" altLang="en-US" smtClean="0"/>
              <a:pPr/>
              <a:t>2023/3/23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7AADC-ACE4-4C77-BB72-9A662A07D80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3EA01-355E-4922-B002-FE6C6736F102}" type="datetimeFigureOut">
              <a:rPr lang="zh-TW" altLang="en-US" smtClean="0"/>
              <a:pPr/>
              <a:t>2023/3/23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7AADC-ACE4-4C77-BB72-9A662A07D80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3EA01-355E-4922-B002-FE6C6736F102}" type="datetimeFigureOut">
              <a:rPr lang="zh-TW" altLang="en-US" smtClean="0"/>
              <a:pPr/>
              <a:t>2023/3/23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7AADC-ACE4-4C77-BB72-9A662A07D80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3EA01-355E-4922-B002-FE6C6736F102}" type="datetimeFigureOut">
              <a:rPr lang="zh-TW" altLang="en-US" smtClean="0"/>
              <a:pPr/>
              <a:t>2023/3/23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7AADC-ACE4-4C77-BB72-9A662A07D80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3EA01-355E-4922-B002-FE6C6736F102}" type="datetimeFigureOut">
              <a:rPr lang="zh-TW" altLang="en-US" smtClean="0"/>
              <a:pPr/>
              <a:t>2023/3/23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7AADC-ACE4-4C77-BB72-9A662A07D80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3EA01-355E-4922-B002-FE6C6736F102}" type="datetimeFigureOut">
              <a:rPr lang="zh-TW" altLang="en-US" smtClean="0"/>
              <a:pPr/>
              <a:t>2023/3/23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7AADC-ACE4-4C77-BB72-9A662A07D80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2023/3/23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7" name="Picture 16" descr="1"/>
          <p:cNvPicPr>
            <a:picLocks noChangeAspect="1" noChangeArrowheads="1"/>
          </p:cNvPicPr>
          <p:nvPr userDrawn="1"/>
        </p:nvPicPr>
        <p:blipFill>
          <a:blip r:embed="rId15" cstate="email"/>
          <a:srcRect/>
          <a:stretch>
            <a:fillRect/>
          </a:stretch>
        </p:blipFill>
        <p:spPr bwMode="auto">
          <a:xfrm>
            <a:off x="236538" y="752475"/>
            <a:ext cx="8424862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17"/>
          <p:cNvSpPr txBox="1">
            <a:spLocks noChangeArrowheads="1"/>
          </p:cNvSpPr>
          <p:nvPr userDrawn="1"/>
        </p:nvSpPr>
        <p:spPr bwMode="auto">
          <a:xfrm>
            <a:off x="1287463" y="87313"/>
            <a:ext cx="4176712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400" b="1" dirty="0">
                <a:solidFill>
                  <a:srgbClr val="000099"/>
                </a:solidFill>
                <a:latin typeface="PMingLiU" panose="02020500000000000000" pitchFamily="18" charset="-120"/>
                <a:ea typeface="Arial Unicode MS" pitchFamily="34" charset="-120"/>
                <a:cs typeface="Arial Unicode MS" pitchFamily="34" charset="-120"/>
              </a:rPr>
              <a:t>博 崴 電 子 股 份 有 限 公 司</a:t>
            </a:r>
            <a:endParaRPr lang="zh-TW" altLang="en-US" sz="2400" b="1" dirty="0">
              <a:solidFill>
                <a:srgbClr val="000099"/>
              </a:solidFill>
              <a:latin typeface="PMingLiU" panose="02020500000000000000" pitchFamily="18" charset="-12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9" name="Text Box 18"/>
          <p:cNvSpPr txBox="1">
            <a:spLocks noChangeArrowheads="1"/>
          </p:cNvSpPr>
          <p:nvPr userDrawn="1"/>
        </p:nvSpPr>
        <p:spPr bwMode="auto">
          <a:xfrm>
            <a:off x="1330325" y="434975"/>
            <a:ext cx="4249738" cy="3508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700" b="1" dirty="0">
                <a:solidFill>
                  <a:srgbClr val="FF0000"/>
                </a:solidFill>
                <a:latin typeface="Arial" panose="020B0604020202020204" pitchFamily="34" charset="0"/>
              </a:rPr>
              <a:t>POWERWAY ELECTRONICS  CO., LTD.</a:t>
            </a:r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</a:rPr>
              <a:t>  </a:t>
            </a:r>
            <a:endParaRPr lang="en-US" altLang="zh-TW" sz="1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10" name="Picture 19" descr="Pw logo"/>
          <p:cNvPicPr>
            <a:picLocks noChangeAspect="1" noChangeArrowheads="1"/>
          </p:cNvPicPr>
          <p:nvPr userDrawn="1"/>
        </p:nvPicPr>
        <p:blipFill>
          <a:blip r:embed="rId16" cstate="email"/>
          <a:srcRect b="-11975"/>
          <a:stretch>
            <a:fillRect/>
          </a:stretch>
        </p:blipFill>
        <p:spPr bwMode="auto">
          <a:xfrm>
            <a:off x="230188" y="146050"/>
            <a:ext cx="1114425" cy="6381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3EA01-355E-4922-B002-FE6C6736F102}" type="datetimeFigureOut">
              <a:rPr lang="zh-TW" altLang="en-US" smtClean="0"/>
              <a:pPr/>
              <a:t>2023/3/23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7AADC-ACE4-4C77-BB72-9A662A07D806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7" name="Picture 16" descr="1"/>
          <p:cNvPicPr>
            <a:picLocks noChangeAspect="1" noChangeArrowheads="1"/>
          </p:cNvPicPr>
          <p:nvPr userDrawn="1"/>
        </p:nvPicPr>
        <p:blipFill>
          <a:blip r:embed="rId13" cstate="email"/>
          <a:srcRect/>
          <a:stretch>
            <a:fillRect/>
          </a:stretch>
        </p:blipFill>
        <p:spPr bwMode="auto">
          <a:xfrm>
            <a:off x="236538" y="752475"/>
            <a:ext cx="8424862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17"/>
          <p:cNvSpPr txBox="1">
            <a:spLocks noChangeArrowheads="1"/>
          </p:cNvSpPr>
          <p:nvPr userDrawn="1"/>
        </p:nvSpPr>
        <p:spPr bwMode="auto">
          <a:xfrm>
            <a:off x="1287463" y="87313"/>
            <a:ext cx="4176712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400" b="1" dirty="0">
                <a:solidFill>
                  <a:srgbClr val="000099"/>
                </a:solidFill>
                <a:latin typeface="PMingLiU" panose="02020500000000000000" pitchFamily="18" charset="-120"/>
                <a:ea typeface="Arial Unicode MS" pitchFamily="34" charset="-120"/>
                <a:cs typeface="Arial Unicode MS" pitchFamily="34" charset="-120"/>
              </a:rPr>
              <a:t>博 崴 電 子 股 份 有 限 公 司</a:t>
            </a:r>
            <a:endParaRPr lang="zh-TW" altLang="en-US" sz="2400" b="1" dirty="0">
              <a:solidFill>
                <a:srgbClr val="000099"/>
              </a:solidFill>
              <a:latin typeface="PMingLiU" panose="02020500000000000000" pitchFamily="18" charset="-12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9" name="Text Box 18"/>
          <p:cNvSpPr txBox="1">
            <a:spLocks noChangeArrowheads="1"/>
          </p:cNvSpPr>
          <p:nvPr userDrawn="1"/>
        </p:nvSpPr>
        <p:spPr bwMode="auto">
          <a:xfrm>
            <a:off x="1330325" y="434975"/>
            <a:ext cx="4249738" cy="3508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1700" b="1" dirty="0">
                <a:solidFill>
                  <a:srgbClr val="FF0000"/>
                </a:solidFill>
                <a:latin typeface="Arial" panose="020B0604020202020204" pitchFamily="34" charset="0"/>
              </a:rPr>
              <a:t>POWERWAY ELECTRONICS  CO., LTD.</a:t>
            </a:r>
            <a:r>
              <a:rPr lang="en-US" altLang="zh-CN" sz="1400" b="1" dirty="0">
                <a:solidFill>
                  <a:srgbClr val="FF0000"/>
                </a:solidFill>
                <a:latin typeface="Arial" panose="020B0604020202020204" pitchFamily="34" charset="0"/>
              </a:rPr>
              <a:t>  </a:t>
            </a:r>
            <a:endParaRPr lang="en-US" altLang="zh-TW" sz="1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pic>
        <p:nvPicPr>
          <p:cNvPr id="10" name="Picture 19" descr="Pw logo"/>
          <p:cNvPicPr>
            <a:picLocks noChangeAspect="1" noChangeArrowheads="1"/>
          </p:cNvPicPr>
          <p:nvPr userDrawn="1"/>
        </p:nvPicPr>
        <p:blipFill>
          <a:blip r:embed="rId14" cstate="email"/>
          <a:srcRect b="-11975"/>
          <a:stretch>
            <a:fillRect/>
          </a:stretch>
        </p:blipFill>
        <p:spPr bwMode="auto">
          <a:xfrm>
            <a:off x="230188" y="146050"/>
            <a:ext cx="1114425" cy="6381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3" name="Rectangle 21"/>
          <p:cNvSpPr>
            <a:spLocks noChangeArrowheads="1"/>
          </p:cNvSpPr>
          <p:nvPr/>
        </p:nvSpPr>
        <p:spPr bwMode="auto">
          <a:xfrm>
            <a:off x="611188" y="1557338"/>
            <a:ext cx="8101012" cy="1728787"/>
          </a:xfrm>
          <a:prstGeom prst="rect">
            <a:avLst/>
          </a:prstGeom>
          <a:solidFill>
            <a:srgbClr val="0000FF"/>
          </a:solidFill>
          <a:ln w="9525" algn="ctr">
            <a:noFill/>
            <a:miter lim="800000"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anchor="ctr" anchorCtr="1"/>
          <a:lstStyle/>
          <a:p>
            <a:pPr marL="342900" indent="-342900">
              <a:lnSpc>
                <a:spcPct val="95000"/>
              </a:lnSpc>
            </a:pPr>
            <a:r>
              <a:rPr lang="en-US" altLang="zh-TW" sz="3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   5014SGLH6-ES-L2-TR</a:t>
            </a:r>
          </a:p>
          <a:p>
            <a:pPr marL="342900" indent="-342900">
              <a:lnSpc>
                <a:spcPct val="95000"/>
              </a:lnSpc>
            </a:pPr>
            <a:r>
              <a:rPr lang="en-US" altLang="zh-CN" sz="3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       </a:t>
            </a:r>
            <a:r>
              <a:rPr lang="zh-CN" altLang="en-US" sz="3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异物分析</a:t>
            </a:r>
            <a:r>
              <a:rPr lang="zh-TW" altLang="en-US" sz="3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報告</a:t>
            </a:r>
          </a:p>
          <a:p>
            <a:pPr marL="342900" indent="-342900">
              <a:lnSpc>
                <a:spcPct val="95000"/>
              </a:lnSpc>
            </a:pPr>
            <a:r>
              <a:rPr lang="zh-TW" alt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DFKai-SB" panose="03000509000000000000" pitchFamily="65" charset="-120"/>
                <a:ea typeface="DFKai-SB" panose="03000509000000000000" pitchFamily="65" charset="-120"/>
              </a:rPr>
              <a:t>Foreign body analysis report</a:t>
            </a:r>
          </a:p>
        </p:txBody>
      </p:sp>
      <p:sp>
        <p:nvSpPr>
          <p:cNvPr id="4" name="矩形 3"/>
          <p:cNvSpPr/>
          <p:nvPr/>
        </p:nvSpPr>
        <p:spPr>
          <a:xfrm>
            <a:off x="5652120" y="4941168"/>
            <a:ext cx="32403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dirty="0" smtClean="0">
                <a:latin typeface="DFKai-SB" panose="03000509000000000000" pitchFamily="65" charset="-120"/>
                <a:ea typeface="DFKai-SB" panose="03000509000000000000" pitchFamily="65" charset="-120"/>
                <a:cs typeface="Arial Unicode MS" pitchFamily="34" charset="-120"/>
              </a:rPr>
              <a:t>Prepared: </a:t>
            </a:r>
            <a:r>
              <a:rPr lang="en-US" altLang="zh-CN" dirty="0" smtClean="0">
                <a:latin typeface="DFKai-SB" panose="03000509000000000000" pitchFamily="65" charset="-120"/>
                <a:ea typeface="DFKai-SB" panose="03000509000000000000" pitchFamily="65" charset="-120"/>
                <a:cs typeface="Arial Unicode MS" pitchFamily="34" charset="-120"/>
              </a:rPr>
              <a:t>Vic</a:t>
            </a:r>
            <a:endParaRPr lang="en-US" altLang="zh-CN" dirty="0" smtClean="0">
              <a:latin typeface="DFKai-SB" panose="03000509000000000000" pitchFamily="65" charset="-120"/>
              <a:ea typeface="DFKai-SB" panose="03000509000000000000" pitchFamily="65" charset="-120"/>
              <a:cs typeface="Arial Unicode MS" pitchFamily="34" charset="-120"/>
            </a:endParaRPr>
          </a:p>
          <a:p>
            <a:pPr>
              <a:spcBef>
                <a:spcPct val="50000"/>
              </a:spcBef>
            </a:pPr>
            <a:r>
              <a:rPr lang="en-US" altLang="zh-CN" dirty="0" smtClean="0">
                <a:latin typeface="DFKai-SB" panose="03000509000000000000" pitchFamily="65" charset="-120"/>
                <a:ea typeface="DFKai-SB" panose="03000509000000000000" pitchFamily="65" charset="-120"/>
                <a:cs typeface="Arial Unicode MS" pitchFamily="34" charset="-120"/>
              </a:rPr>
              <a:t>Approved: </a:t>
            </a:r>
            <a:r>
              <a:rPr lang="en-US" altLang="zh-CN" dirty="0" smtClean="0">
                <a:latin typeface="DFKai-SB" panose="03000509000000000000" pitchFamily="65" charset="-120"/>
                <a:ea typeface="DFKai-SB" panose="03000509000000000000" pitchFamily="65" charset="-120"/>
                <a:cs typeface="Arial Unicode MS" pitchFamily="34" charset="-120"/>
              </a:rPr>
              <a:t>Herry</a:t>
            </a:r>
            <a:endParaRPr lang="en-US" altLang="zh-CN" dirty="0" smtClean="0">
              <a:latin typeface="DFKai-SB" panose="03000509000000000000" pitchFamily="65" charset="-120"/>
              <a:ea typeface="DFKai-SB" panose="03000509000000000000" pitchFamily="65" charset="-120"/>
              <a:cs typeface="Arial Unicode MS" pitchFamily="34" charset="-120"/>
            </a:endParaRPr>
          </a:p>
          <a:p>
            <a:pPr>
              <a:spcBef>
                <a:spcPct val="50000"/>
              </a:spcBef>
            </a:pPr>
            <a:r>
              <a:rPr lang="en-US" altLang="zh-CN" dirty="0" smtClean="0">
                <a:latin typeface="DFKai-SB" panose="03000509000000000000" pitchFamily="65" charset="-120"/>
                <a:ea typeface="DFKai-SB" panose="03000509000000000000" pitchFamily="65" charset="-120"/>
                <a:cs typeface="Arial Unicode MS" pitchFamily="34" charset="-120"/>
              </a:rPr>
              <a:t>Date</a:t>
            </a:r>
            <a:r>
              <a:rPr lang="en-US" altLang="zh-TW" dirty="0" smtClean="0">
                <a:latin typeface="DFKai-SB" panose="03000509000000000000" pitchFamily="65" charset="-120"/>
                <a:ea typeface="DFKai-SB" panose="03000509000000000000" pitchFamily="65" charset="-120"/>
                <a:cs typeface="Arial Unicode MS" pitchFamily="34" charset="-120"/>
              </a:rPr>
              <a:t>: 2023/3/23</a:t>
            </a:r>
            <a:endParaRPr lang="en-US" altLang="zh-TW" dirty="0">
              <a:latin typeface="DFKai-SB" panose="03000509000000000000" pitchFamily="65" charset="-120"/>
              <a:ea typeface="DFKai-SB" panose="03000509000000000000" pitchFamily="65" charset="-120"/>
              <a:cs typeface="Arial Unicode MS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ext Box 2"/>
          <p:cNvSpPr txBox="1">
            <a:spLocks noChangeArrowheads="1"/>
          </p:cNvSpPr>
          <p:nvPr/>
        </p:nvSpPr>
        <p:spPr bwMode="auto">
          <a:xfrm>
            <a:off x="3059" y="707802"/>
            <a:ext cx="9144000" cy="488950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600" b="1" dirty="0" smtClean="0">
                <a:solidFill>
                  <a:schemeClr val="bg1"/>
                </a:solidFill>
              </a:rPr>
              <a:t>D</a:t>
            </a:r>
            <a:r>
              <a:rPr lang="en-US" altLang="zh-CN" sz="2600" b="1" dirty="0" smtClean="0">
                <a:solidFill>
                  <a:schemeClr val="bg1"/>
                </a:solidFill>
              </a:rPr>
              <a:t>1 </a:t>
            </a:r>
            <a:r>
              <a:rPr lang="en-US" altLang="zh-TW" sz="2600" b="1" dirty="0" smtClean="0">
                <a:solidFill>
                  <a:schemeClr val="bg1"/>
                </a:solidFill>
              </a:rPr>
              <a:t>Establish </a:t>
            </a:r>
            <a:r>
              <a:rPr lang="en-US" altLang="zh-TW" sz="2600" b="1" dirty="0">
                <a:solidFill>
                  <a:schemeClr val="bg1"/>
                </a:solidFill>
              </a:rPr>
              <a:t>Team Approach </a:t>
            </a:r>
          </a:p>
        </p:txBody>
      </p:sp>
      <p:sp>
        <p:nvSpPr>
          <p:cNvPr id="131075" name="Rectangle 3"/>
          <p:cNvSpPr>
            <a:spLocks noChangeArrowheads="1"/>
          </p:cNvSpPr>
          <p:nvPr/>
        </p:nvSpPr>
        <p:spPr bwMode="auto">
          <a:xfrm>
            <a:off x="466154" y="2811305"/>
            <a:ext cx="8642350" cy="2922905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pPr defTabSz="951230" eaLnBrk="0" hangingPunct="0">
              <a:spcBef>
                <a:spcPct val="50000"/>
              </a:spcBef>
              <a:buClr>
                <a:srgbClr val="FF0000"/>
              </a:buClr>
              <a:buSzPct val="70000"/>
              <a:buFont typeface="Monotype Sorts" charset="2"/>
              <a:buNone/>
              <a:tabLst>
                <a:tab pos="371475" algn="l"/>
              </a:tabLst>
            </a:pPr>
            <a:r>
              <a:rPr kumimoji="0" lang="en-US" altLang="zh-TW" sz="1600" b="1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Champion (</a:t>
            </a:r>
            <a:r>
              <a:rPr kumimoji="0" lang="zh-TW" altLang="en-GB" sz="1600" b="1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主要負責人員</a:t>
            </a:r>
            <a:r>
              <a:rPr kumimoji="0" lang="en-US" altLang="zh-TW" sz="1600" b="1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)</a:t>
            </a:r>
            <a:r>
              <a:rPr kumimoji="0" lang="en-US" altLang="zh-CN" sz="1600" b="1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    </a:t>
            </a:r>
            <a:r>
              <a:rPr kumimoji="0" lang="en-US" altLang="zh-CN" sz="16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</a:t>
            </a:r>
            <a:r>
              <a:rPr kumimoji="0" lang="en-US" altLang="zh-TW" sz="16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:</a:t>
            </a:r>
            <a:r>
              <a:rPr lang="en-US" altLang="zh-TW" sz="16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</a:t>
            </a:r>
            <a:endParaRPr kumimoji="0" lang="zh-TW" altLang="en-US" sz="1600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defTabSz="951230" eaLnBrk="0" hangingPunct="0">
              <a:spcBef>
                <a:spcPct val="50000"/>
              </a:spcBef>
              <a:buClr>
                <a:srgbClr val="FF0000"/>
              </a:buClr>
              <a:buSzPct val="70000"/>
              <a:buFont typeface="Monotype Sorts" charset="2"/>
              <a:buNone/>
              <a:tabLst>
                <a:tab pos="371475" algn="l"/>
              </a:tabLst>
            </a:pPr>
            <a:r>
              <a:rPr kumimoji="0" lang="en-US" altLang="zh-TW" sz="1600" b="1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Team Leader (FRB</a:t>
            </a:r>
            <a:r>
              <a:rPr kumimoji="0" lang="zh-TW" altLang="en-GB" sz="1600" b="1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主席</a:t>
            </a:r>
            <a:r>
              <a:rPr kumimoji="0" lang="en-US" altLang="zh-TW" sz="16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)</a:t>
            </a:r>
            <a:r>
              <a:rPr lang="en-US" altLang="zh-TW" sz="16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       </a:t>
            </a:r>
            <a:r>
              <a:rPr kumimoji="0" lang="en-US" altLang="zh-TW" sz="16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:</a:t>
            </a:r>
            <a:r>
              <a:rPr lang="en-US" altLang="zh-TW" sz="1600" b="1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</a:t>
            </a:r>
            <a:r>
              <a:rPr lang="zh-CN" altLang="en-US" sz="1600" b="1" dirty="0" smtClean="0">
                <a:latin typeface="Arial Unicode MS" pitchFamily="34" charset="-120"/>
                <a:ea typeface="宋体" panose="02010600030101010101" pitchFamily="2" charset="-122"/>
                <a:cs typeface="Arial Unicode MS" pitchFamily="34" charset="-120"/>
              </a:rPr>
              <a:t>宋小春</a:t>
            </a:r>
            <a:r>
              <a:rPr lang="en-US" altLang="zh-CN" sz="1600" b="1" dirty="0" smtClean="0">
                <a:latin typeface="Arial Unicode MS" pitchFamily="34" charset="-120"/>
                <a:ea typeface="宋体" panose="02010600030101010101" pitchFamily="2" charset="-122"/>
                <a:cs typeface="Arial Unicode MS" pitchFamily="34" charset="-120"/>
              </a:rPr>
              <a:t>—xiao chun Song</a:t>
            </a:r>
            <a:endParaRPr kumimoji="0" lang="zh-TW" altLang="en-US" sz="1600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defTabSz="951230" eaLnBrk="0" hangingPunct="0">
              <a:spcBef>
                <a:spcPct val="50000"/>
              </a:spcBef>
              <a:buClr>
                <a:srgbClr val="FF0000"/>
              </a:buClr>
              <a:buSzPct val="70000"/>
              <a:buFont typeface="Monotype Sorts" charset="2"/>
              <a:buNone/>
              <a:tabLst>
                <a:tab pos="371475" algn="l"/>
              </a:tabLst>
            </a:pPr>
            <a:r>
              <a:rPr kumimoji="0" lang="en-US" altLang="zh-TW" sz="1600" b="1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Team Member (</a:t>
            </a:r>
            <a:r>
              <a:rPr kumimoji="0" lang="zh-TW" altLang="en-GB" sz="1600" b="1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成員</a:t>
            </a:r>
            <a:r>
              <a:rPr kumimoji="0" lang="en-US" altLang="zh-TW" sz="1600" b="1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)</a:t>
            </a:r>
            <a:endParaRPr kumimoji="0" lang="en-GB" altLang="zh-TW" sz="1600" b="1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defTabSz="951230" eaLnBrk="0" hangingPunct="0">
              <a:spcBef>
                <a:spcPct val="50000"/>
              </a:spcBef>
              <a:buClr>
                <a:srgbClr val="FF0000"/>
              </a:buClr>
              <a:buSzPct val="70000"/>
              <a:buFont typeface="Monotype Sorts" charset="2"/>
              <a:buNone/>
              <a:tabLst>
                <a:tab pos="371475" algn="l"/>
              </a:tabLst>
            </a:pPr>
            <a:r>
              <a:rPr lang="en-US" altLang="zh-CN" sz="16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       </a:t>
            </a:r>
            <a:r>
              <a:rPr lang="zh-CN" altLang="zh-TW" sz="16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生产</a:t>
            </a:r>
            <a:r>
              <a:rPr lang="en-US" altLang="zh-CN" sz="16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(production)---</a:t>
            </a:r>
            <a:r>
              <a:rPr lang="zh-CN" altLang="zh-TW" sz="16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  <a:sym typeface="+mn-ea"/>
              </a:rPr>
              <a:t>刘平珍</a:t>
            </a:r>
            <a:endParaRPr kumimoji="0" lang="zh-CN" altLang="en-US" sz="1600" b="1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defTabSz="951230" eaLnBrk="0" hangingPunct="0">
              <a:spcBef>
                <a:spcPct val="50000"/>
              </a:spcBef>
              <a:buClr>
                <a:srgbClr val="FF0000"/>
              </a:buClr>
              <a:buSzPct val="70000"/>
              <a:buFont typeface="Monotype Sorts" charset="2"/>
              <a:buNone/>
              <a:tabLst>
                <a:tab pos="371475" algn="l"/>
              </a:tabLst>
            </a:pPr>
            <a:r>
              <a:rPr lang="en-US" altLang="zh-CN" sz="16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       </a:t>
            </a:r>
            <a:r>
              <a:rPr lang="zh-CN" altLang="zh-TW" sz="16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品管</a:t>
            </a:r>
            <a:r>
              <a:rPr lang="en-US" altLang="zh-CN" sz="16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(Quality control)---</a:t>
            </a:r>
            <a:r>
              <a:rPr lang="zh-CN" altLang="zh-TW" sz="16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  <a:sym typeface="+mn-ea"/>
              </a:rPr>
              <a:t>邹振元</a:t>
            </a:r>
            <a:endParaRPr kumimoji="0" lang="zh-CN" altLang="en-US" sz="1600" b="1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defTabSz="951230" eaLnBrk="0" hangingPunct="0">
              <a:spcBef>
                <a:spcPct val="50000"/>
              </a:spcBef>
              <a:buClr>
                <a:srgbClr val="FF0000"/>
              </a:buClr>
              <a:buSzPct val="70000"/>
              <a:buFont typeface="Monotype Sorts" charset="2"/>
              <a:buNone/>
              <a:tabLst>
                <a:tab pos="371475" algn="l"/>
              </a:tabLst>
            </a:pPr>
            <a:r>
              <a:rPr lang="en-US" altLang="zh-CN" sz="16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       </a:t>
            </a:r>
            <a:r>
              <a:rPr lang="zh-CN" altLang="zh-TW" sz="16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設計</a:t>
            </a:r>
            <a:r>
              <a:rPr lang="en-US" altLang="zh-CN" sz="16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(design)---</a:t>
            </a:r>
            <a:r>
              <a:rPr lang="zh-CN" altLang="en-US" sz="16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罗禅</a:t>
            </a:r>
            <a:endParaRPr kumimoji="0" lang="zh-CN" altLang="en-US" sz="1600" b="1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defTabSz="951230" eaLnBrk="0" hangingPunct="0">
              <a:spcBef>
                <a:spcPct val="50000"/>
              </a:spcBef>
              <a:buClr>
                <a:srgbClr val="FF0000"/>
              </a:buClr>
              <a:buSzPct val="70000"/>
              <a:buFont typeface="Monotype Sorts" charset="2"/>
              <a:buNone/>
              <a:tabLst>
                <a:tab pos="371475" algn="l"/>
              </a:tabLst>
            </a:pPr>
            <a:r>
              <a:rPr lang="en-US" altLang="zh-CN" sz="16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       </a:t>
            </a:r>
            <a:r>
              <a:rPr lang="zh-CN" altLang="zh-TW" sz="16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资材</a:t>
            </a:r>
            <a:r>
              <a:rPr lang="en-US" altLang="zh-CN" sz="16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(material)---</a:t>
            </a:r>
            <a:r>
              <a:rPr lang="zh-CN" altLang="en-US" sz="16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刘玉海</a:t>
            </a:r>
            <a:endParaRPr kumimoji="0" lang="zh-CN" altLang="en-US" sz="1600" b="1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defTabSz="951230" eaLnBrk="0" hangingPunct="0">
              <a:spcBef>
                <a:spcPct val="50000"/>
              </a:spcBef>
              <a:buClr>
                <a:srgbClr val="FF0000"/>
              </a:buClr>
              <a:buSzPct val="70000"/>
              <a:buFont typeface="Monotype Sorts" charset="2"/>
              <a:buNone/>
              <a:tabLst>
                <a:tab pos="371475" algn="l"/>
              </a:tabLst>
            </a:pPr>
            <a:r>
              <a:rPr lang="zh-CN" altLang="en-US" sz="16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       製工</a:t>
            </a:r>
            <a:r>
              <a:rPr lang="en-US" altLang="zh-CN" sz="16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(fabricator)---</a:t>
            </a:r>
            <a:r>
              <a:rPr lang="zh-CN" altLang="en-US" sz="16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李  強</a:t>
            </a:r>
            <a:endParaRPr kumimoji="0" lang="zh-CN" altLang="en-US" sz="1600" b="1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131076" name="Rectangle 4"/>
          <p:cNvSpPr>
            <a:spLocks noChangeArrowheads="1"/>
          </p:cNvSpPr>
          <p:nvPr/>
        </p:nvSpPr>
        <p:spPr bwMode="auto">
          <a:xfrm>
            <a:off x="527869" y="1347739"/>
            <a:ext cx="4548187" cy="1076325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pPr defTabSz="951230" eaLnBrk="0" hangingPunct="0">
              <a:spcBef>
                <a:spcPct val="50000"/>
              </a:spcBef>
              <a:buClr>
                <a:srgbClr val="FF0000"/>
              </a:buClr>
              <a:buSzPct val="70000"/>
              <a:buFont typeface="Monotype Sorts" charset="2"/>
              <a:buNone/>
            </a:pPr>
            <a:r>
              <a:rPr kumimoji="0" lang="en-US" altLang="zh-TW" sz="1600" b="1" dirty="0">
                <a:ea typeface="DFKai-SB" panose="03000509000000000000" pitchFamily="65" charset="-120"/>
              </a:rPr>
              <a:t>Team UP meeting (</a:t>
            </a:r>
            <a:r>
              <a:rPr kumimoji="0" lang="zh-TW" altLang="en-GB" sz="1600" b="1" dirty="0">
                <a:ea typeface="DFKai-SB" panose="03000509000000000000" pitchFamily="65" charset="-120"/>
              </a:rPr>
              <a:t>會議發起</a:t>
            </a:r>
            <a:r>
              <a:rPr kumimoji="0" lang="en-US" altLang="zh-TW" sz="1600" b="1" dirty="0">
                <a:ea typeface="DFKai-SB" panose="03000509000000000000" pitchFamily="65" charset="-120"/>
              </a:rPr>
              <a:t>):</a:t>
            </a:r>
            <a:endParaRPr kumimoji="0" lang="en-GB" altLang="zh-TW" sz="1600" dirty="0">
              <a:ea typeface="DFKai-SB" panose="03000509000000000000" pitchFamily="65" charset="-120"/>
            </a:endParaRPr>
          </a:p>
          <a:p>
            <a:pPr defTabSz="951230" eaLnBrk="0" hangingPunct="0">
              <a:spcBef>
                <a:spcPct val="50000"/>
              </a:spcBef>
              <a:buClr>
                <a:srgbClr val="FF0000"/>
              </a:buClr>
              <a:buSzPct val="70000"/>
              <a:buFont typeface="Monotype Sorts" charset="2"/>
              <a:buNone/>
            </a:pPr>
            <a:r>
              <a:rPr kumimoji="0" lang="en-US" altLang="zh-TW" sz="1600" dirty="0">
                <a:ea typeface="DFKai-SB" panose="03000509000000000000" pitchFamily="65" charset="-120"/>
                <a:sym typeface="Wingdings" panose="05000000000000000000" pitchFamily="2" charset="2"/>
              </a:rPr>
              <a:t>    </a:t>
            </a:r>
            <a:r>
              <a:rPr kumimoji="0" lang="en-US" altLang="zh-TW" sz="1600" dirty="0">
                <a:ea typeface="DFKai-SB" panose="03000509000000000000" pitchFamily="65" charset="-120"/>
              </a:rPr>
              <a:t>When (</a:t>
            </a:r>
            <a:r>
              <a:rPr kumimoji="0" lang="zh-TW" altLang="en-GB" sz="1600" dirty="0">
                <a:ea typeface="DFKai-SB" panose="03000509000000000000" pitchFamily="65" charset="-120"/>
              </a:rPr>
              <a:t>時間</a:t>
            </a:r>
            <a:r>
              <a:rPr kumimoji="0" lang="en-US" altLang="zh-TW" sz="1600" dirty="0">
                <a:ea typeface="DFKai-SB" panose="03000509000000000000" pitchFamily="65" charset="-120"/>
              </a:rPr>
              <a:t>) </a:t>
            </a:r>
            <a:r>
              <a:rPr kumimoji="0" lang="en-US" altLang="zh-TW" sz="1600" dirty="0" smtClean="0">
                <a:ea typeface="DFKai-SB" panose="03000509000000000000" pitchFamily="65" charset="-120"/>
              </a:rPr>
              <a:t>: </a:t>
            </a:r>
            <a:r>
              <a:rPr kumimoji="0" lang="en-US" altLang="zh-TW" sz="1600" dirty="0" smtClean="0">
                <a:ea typeface="DFKai-SB" panose="03000509000000000000" pitchFamily="65" charset="-120"/>
              </a:rPr>
              <a:t>2023-3-18</a:t>
            </a:r>
            <a:endParaRPr kumimoji="0" lang="en-GB" altLang="zh-CN" sz="1600" dirty="0">
              <a:ea typeface="DFKai-SB" panose="03000509000000000000" pitchFamily="65" charset="-120"/>
            </a:endParaRPr>
          </a:p>
          <a:p>
            <a:pPr defTabSz="951230" eaLnBrk="0" hangingPunct="0">
              <a:spcBef>
                <a:spcPct val="50000"/>
              </a:spcBef>
              <a:buClr>
                <a:srgbClr val="FF0000"/>
              </a:buClr>
              <a:buSzPct val="70000"/>
              <a:buFont typeface="Monotype Sorts" charset="2"/>
              <a:buNone/>
            </a:pPr>
            <a:r>
              <a:rPr kumimoji="0" lang="en-GB" altLang="zh-TW" sz="1600" dirty="0">
                <a:ea typeface="DFKai-SB" panose="03000509000000000000" pitchFamily="65" charset="-120"/>
                <a:sym typeface="Wingdings" panose="05000000000000000000" pitchFamily="2" charset="2"/>
              </a:rPr>
              <a:t>    </a:t>
            </a:r>
            <a:r>
              <a:rPr kumimoji="0" lang="en-US" altLang="zh-TW" sz="1600" dirty="0">
                <a:ea typeface="DFKai-SB" panose="03000509000000000000" pitchFamily="65" charset="-120"/>
              </a:rPr>
              <a:t>Where (</a:t>
            </a:r>
            <a:r>
              <a:rPr kumimoji="0" lang="zh-TW" altLang="en-GB" sz="1600" dirty="0">
                <a:ea typeface="DFKai-SB" panose="03000509000000000000" pitchFamily="65" charset="-120"/>
              </a:rPr>
              <a:t>地點</a:t>
            </a:r>
            <a:r>
              <a:rPr kumimoji="0" lang="en-US" altLang="zh-TW" sz="1600" dirty="0">
                <a:ea typeface="DFKai-SB" panose="03000509000000000000" pitchFamily="65" charset="-120"/>
              </a:rPr>
              <a:t>) : </a:t>
            </a:r>
            <a:r>
              <a:rPr lang="zh-CN" altLang="en-US" sz="1600" dirty="0" smtClean="0">
                <a:ea typeface="DFKai-SB" panose="03000509000000000000" pitchFamily="65" charset="-120"/>
              </a:rPr>
              <a:t>公司會議室</a:t>
            </a:r>
            <a:endParaRPr kumimoji="0" lang="zh-CN" altLang="en-US" sz="1600" dirty="0">
              <a:ea typeface="DFKai-SB" panose="03000509000000000000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59E288-7435-498A-BDC6-487DA58D21D5}" type="slidenum">
              <a:rPr lang="en-US" altLang="zh-TW"/>
              <a:pPr>
                <a:defRPr/>
              </a:pPr>
              <a:t>3</a:t>
            </a:fld>
            <a:endParaRPr lang="en-US" altLang="zh-TW" dirty="0"/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395734" y="1412777"/>
            <a:ext cx="8280722" cy="3315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533400" indent="-533400">
              <a:lnSpc>
                <a:spcPts val="3500"/>
              </a:lnSpc>
              <a:spcBef>
                <a:spcPct val="10000"/>
              </a:spcBef>
              <a:defRPr/>
            </a:pPr>
            <a:r>
              <a:rPr lang="en-US" altLang="zh-CN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1.</a:t>
            </a:r>
            <a:r>
              <a:rPr lang="zh-CN" altLang="en-US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</a:t>
            </a:r>
            <a:r>
              <a:rPr lang="en-US" altLang="zh-CN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Who</a:t>
            </a:r>
            <a:r>
              <a:rPr lang="zh-CN" altLang="en-US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：</a:t>
            </a:r>
            <a:r>
              <a:rPr lang="en-US" altLang="zh-CN" dirty="0" err="1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Foxconn</a:t>
            </a:r>
            <a:r>
              <a:rPr lang="en-US" altLang="zh-CN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(</a:t>
            </a:r>
            <a:r>
              <a:rPr lang="zh-CN" altLang="en-US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越南</a:t>
            </a:r>
            <a:r>
              <a:rPr lang="en-US" altLang="zh-CN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)</a:t>
            </a:r>
            <a:endParaRPr lang="en-US" altLang="zh-CN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marL="533400" indent="-533400">
              <a:lnSpc>
                <a:spcPts val="3500"/>
              </a:lnSpc>
              <a:spcBef>
                <a:spcPct val="10000"/>
              </a:spcBef>
              <a:defRPr/>
            </a:pPr>
            <a:r>
              <a:rPr lang="en-US" altLang="zh-CN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2. </a:t>
            </a:r>
            <a:r>
              <a:rPr lang="en-US" altLang="zh-CN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Which</a:t>
            </a:r>
            <a:r>
              <a:rPr lang="zh-CN" altLang="en-US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：</a:t>
            </a:r>
            <a:r>
              <a:rPr lang="en-US" altLang="zh-TW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  <a:sym typeface="+mn-ea"/>
              </a:rPr>
              <a:t>5014SGLH6-ES-L2-TR</a:t>
            </a:r>
            <a:r>
              <a:rPr lang="en-US" altLang="zh-TW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</a:t>
            </a:r>
          </a:p>
          <a:p>
            <a:pPr marL="533400" indent="-533400">
              <a:lnSpc>
                <a:spcPts val="3500"/>
              </a:lnSpc>
              <a:spcBef>
                <a:spcPct val="10000"/>
              </a:spcBef>
              <a:defRPr/>
            </a:pPr>
            <a:r>
              <a:rPr lang="en-US" altLang="zh-CN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3. When</a:t>
            </a:r>
            <a:r>
              <a:rPr lang="zh-CN" altLang="en-US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：</a:t>
            </a:r>
            <a:r>
              <a:rPr lang="en-US" altLang="zh-CN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2023.3.18</a:t>
            </a:r>
            <a:endParaRPr lang="zh-CN" altLang="en-US" dirty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marL="533400" indent="-533400">
              <a:lnSpc>
                <a:spcPts val="3500"/>
              </a:lnSpc>
              <a:spcBef>
                <a:spcPct val="10000"/>
              </a:spcBef>
              <a:defRPr/>
            </a:pPr>
            <a:r>
              <a:rPr lang="en-US" altLang="zh-CN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4. Where</a:t>
            </a:r>
            <a:r>
              <a:rPr lang="zh-CN" altLang="en-US" dirty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：客戶</a:t>
            </a:r>
            <a:r>
              <a:rPr lang="zh-CN" altLang="en-US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端抽檢工站</a:t>
            </a:r>
            <a:r>
              <a:rPr lang="en-US" altLang="zh-CN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(Client sampling station)</a:t>
            </a:r>
          </a:p>
          <a:p>
            <a:pPr>
              <a:lnSpc>
                <a:spcPts val="3500"/>
              </a:lnSpc>
              <a:buFont typeface="Arial" panose="020B0604020202020204" pitchFamily="34" charset="0"/>
              <a:buNone/>
              <a:defRPr/>
            </a:pPr>
            <a:r>
              <a:rPr lang="en-US" altLang="zh-CN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5. What</a:t>
            </a:r>
            <a:r>
              <a:rPr lang="zh-CN" altLang="en-US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：</a:t>
            </a:r>
            <a:r>
              <a:rPr kumimoji="1" lang="en-US" altLang="zh-CN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Plug</a:t>
            </a:r>
            <a:r>
              <a:rPr lang="zh-CN" altLang="en-US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無法插到位</a:t>
            </a:r>
            <a:r>
              <a:rPr lang="en-US" altLang="zh-CN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,</a:t>
            </a:r>
            <a:r>
              <a:rPr lang="zh-CN" altLang="en-US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不良</a:t>
            </a:r>
            <a:r>
              <a:rPr lang="en-US" altLang="zh-CN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1PC</a:t>
            </a:r>
            <a:r>
              <a:rPr lang="zh-CN" altLang="en-US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；具體如下圖所示（</a:t>
            </a:r>
            <a:r>
              <a:rPr lang="en-US" altLang="zh-CN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The Plug can not be inserted in place, and the 1PC is not good. The details are shown in the following figure</a:t>
            </a:r>
            <a:r>
              <a:rPr lang="zh-CN" altLang="en-US" dirty="0" smtClean="0">
                <a:latin typeface="Arial Unicode MS" pitchFamily="34" charset="-120"/>
                <a:ea typeface="宋体" panose="02010600030101010101" pitchFamily="2" charset="-122"/>
                <a:cs typeface="Arial Unicode MS" pitchFamily="34" charset="-120"/>
              </a:rPr>
              <a:t>）</a:t>
            </a:r>
            <a:r>
              <a:rPr kumimoji="1" lang="zh-CN" altLang="en-US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：</a:t>
            </a:r>
            <a:endParaRPr lang="en-US" altLang="zh-CN" dirty="0" smtClean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11" name="Text Box 51"/>
          <p:cNvSpPr txBox="1">
            <a:spLocks noChangeArrowheads="1"/>
          </p:cNvSpPr>
          <p:nvPr/>
        </p:nvSpPr>
        <p:spPr bwMode="auto">
          <a:xfrm>
            <a:off x="8092" y="703847"/>
            <a:ext cx="9144000" cy="488950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600" b="1">
                <a:solidFill>
                  <a:schemeClr val="bg1"/>
                </a:solidFill>
              </a:rPr>
              <a:t>D</a:t>
            </a:r>
            <a:r>
              <a:rPr lang="en-US" altLang="zh-CN" sz="2600" b="1">
                <a:solidFill>
                  <a:schemeClr val="bg1"/>
                </a:solidFill>
              </a:rPr>
              <a:t>2</a:t>
            </a:r>
            <a:r>
              <a:rPr lang="en-US" altLang="zh-TW" sz="2600" b="1">
                <a:solidFill>
                  <a:schemeClr val="bg1"/>
                </a:solidFill>
              </a:rPr>
              <a:t> Description Problem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611505" y="4794885"/>
            <a:ext cx="7798435" cy="1840230"/>
            <a:chOff x="963" y="7551"/>
            <a:chExt cx="12281" cy="289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3" y="7551"/>
              <a:ext cx="4211" cy="2899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86" y="8232"/>
              <a:ext cx="7859" cy="1972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6516688" y="6492875"/>
            <a:ext cx="2133600" cy="365125"/>
          </a:xfrm>
        </p:spPr>
        <p:txBody>
          <a:bodyPr/>
          <a:lstStyle/>
          <a:p>
            <a:pPr>
              <a:defRPr/>
            </a:pPr>
            <a:fld id="{F9726A26-9B7F-47F0-8BA0-30DD44D463C2}" type="slidenum">
              <a:rPr lang="en-US" altLang="zh-TW" smtClean="0"/>
              <a:pPr>
                <a:defRPr/>
              </a:pPr>
              <a:t>4</a:t>
            </a:fld>
            <a:endParaRPr lang="en-US" altLang="zh-TW" dirty="0"/>
          </a:p>
        </p:txBody>
      </p:sp>
      <p:sp>
        <p:nvSpPr>
          <p:cNvPr id="26" name="Text Box 3"/>
          <p:cNvSpPr txBox="1">
            <a:spLocks noChangeArrowheads="1"/>
          </p:cNvSpPr>
          <p:nvPr/>
        </p:nvSpPr>
        <p:spPr bwMode="auto">
          <a:xfrm>
            <a:off x="0" y="718953"/>
            <a:ext cx="9144000" cy="491490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600" b="1" dirty="0" smtClean="0">
                <a:solidFill>
                  <a:schemeClr val="bg1"/>
                </a:solidFill>
              </a:rPr>
              <a:t>D3 Root Cause &amp; Findings </a:t>
            </a:r>
            <a:endParaRPr lang="en-US" altLang="zh-TW" sz="2600" b="1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81137" y="2071370"/>
            <a:ext cx="4498975" cy="440182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文本框 2"/>
          <p:cNvSpPr txBox="1"/>
          <p:nvPr/>
        </p:nvSpPr>
        <p:spPr>
          <a:xfrm>
            <a:off x="395605" y="1221105"/>
            <a:ext cx="67202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TW" sz="16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3.1</a:t>
            </a:r>
            <a:r>
              <a:rPr lang="en-US" altLang="zh-CN" sz="16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</a:t>
            </a:r>
            <a:r>
              <a:rPr lang="zh-CN" altLang="en-US" sz="1600" dirty="0" smtClean="0">
                <a:latin typeface="Arial Unicode MS" pitchFamily="34" charset="-120"/>
                <a:ea typeface="宋体" panose="02010600030101010101" pitchFamily="2" charset="-122"/>
                <a:cs typeface="Arial Unicode MS" pitchFamily="34" charset="-120"/>
              </a:rPr>
              <a:t>工艺</a:t>
            </a:r>
            <a:r>
              <a:rPr lang="zh-CN" altLang="zh-TW" sz="16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图排查，风险工站确认</a:t>
            </a:r>
          </a:p>
          <a:p>
            <a:r>
              <a:rPr lang="zh-CN" altLang="zh-TW" sz="16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3.1 Process drawing check and risk station confirmation</a:t>
            </a:r>
          </a:p>
        </p:txBody>
      </p:sp>
      <p:sp>
        <p:nvSpPr>
          <p:cNvPr id="14" name="圆角矩形标注 7"/>
          <p:cNvSpPr>
            <a:spLocks noChangeArrowheads="1"/>
          </p:cNvSpPr>
          <p:nvPr/>
        </p:nvSpPr>
        <p:spPr bwMode="auto">
          <a:xfrm>
            <a:off x="5849947" y="2923540"/>
            <a:ext cx="2970525" cy="1513572"/>
          </a:xfrm>
          <a:prstGeom prst="wedgeRoundRectCallout">
            <a:avLst>
              <a:gd name="adj1" fmla="val -73911"/>
              <a:gd name="adj2" fmla="val -11672"/>
              <a:gd name="adj3" fmla="val 16667"/>
            </a:avLst>
          </a:prstGeom>
          <a:solidFill>
            <a:srgbClr val="FFFF00"/>
          </a:solidFill>
          <a:ln w="22225">
            <a:solidFill>
              <a:srgbClr val="FF0000">
                <a:alpha val="94901"/>
              </a:srgbClr>
            </a:solidFill>
            <a:round/>
          </a:ln>
        </p:spPr>
        <p:txBody>
          <a:bodyPr/>
          <a:lstStyle/>
          <a:p>
            <a:r>
              <a:rPr lang="zh-CN" altLang="en-US" sz="1400" dirty="0">
                <a:solidFill>
                  <a:srgbClr val="0000FF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经对制程组装过程进行确认，可确定此为风险工</a:t>
            </a:r>
            <a:r>
              <a:rPr lang="zh-CN" altLang="en-US" sz="1400" dirty="0" smtClean="0">
                <a:solidFill>
                  <a:srgbClr val="0000FF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站</a:t>
            </a:r>
            <a:endParaRPr lang="zh-CN" altLang="en-US" sz="1400" dirty="0">
              <a:solidFill>
                <a:srgbClr val="0000FF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r>
              <a:rPr lang="zh-CN" altLang="en-US" sz="1400" dirty="0">
                <a:solidFill>
                  <a:srgbClr val="0000FF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After confirming the assembly process of the manufacturing process, it can be determined that this is a risk station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6516688" y="6492875"/>
            <a:ext cx="2133600" cy="365125"/>
          </a:xfrm>
        </p:spPr>
        <p:txBody>
          <a:bodyPr/>
          <a:lstStyle/>
          <a:p>
            <a:pPr>
              <a:defRPr/>
            </a:pPr>
            <a:fld id="{F9726A26-9B7F-47F0-8BA0-30DD44D463C2}" type="slidenum">
              <a:rPr lang="en-US" altLang="zh-TW" smtClean="0"/>
              <a:pPr>
                <a:defRPr/>
              </a:pPr>
              <a:t>5</a:t>
            </a:fld>
            <a:endParaRPr lang="en-US" altLang="zh-TW" dirty="0"/>
          </a:p>
        </p:txBody>
      </p:sp>
      <p:sp>
        <p:nvSpPr>
          <p:cNvPr id="26" name="Text Box 3"/>
          <p:cNvSpPr txBox="1">
            <a:spLocks noChangeArrowheads="1"/>
          </p:cNvSpPr>
          <p:nvPr/>
        </p:nvSpPr>
        <p:spPr bwMode="auto">
          <a:xfrm>
            <a:off x="0" y="718953"/>
            <a:ext cx="9144000" cy="491490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600" b="1" dirty="0" smtClean="0">
                <a:solidFill>
                  <a:schemeClr val="bg1"/>
                </a:solidFill>
              </a:rPr>
              <a:t>D3 Root Cause &amp; Findings </a:t>
            </a:r>
            <a:endParaRPr lang="en-US" altLang="zh-TW" sz="2600" b="1" dirty="0">
              <a:solidFill>
                <a:schemeClr val="bg1"/>
              </a:solidFill>
            </a:endParaRPr>
          </a:p>
        </p:txBody>
      </p:sp>
      <p:sp>
        <p:nvSpPr>
          <p:cNvPr id="8194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323850" y="1269365"/>
            <a:ext cx="5636895" cy="633095"/>
          </a:xfrm>
        </p:spPr>
        <p:txBody>
          <a:bodyPr lIns="36000" tIns="36000" rIns="36000" bIns="36000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zh-CN" altLang="zh-TW" sz="16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3.2 异物产生工站确认</a:t>
            </a:r>
          </a:p>
          <a:p>
            <a:pPr>
              <a:lnSpc>
                <a:spcPct val="100000"/>
              </a:lnSpc>
              <a:buNone/>
            </a:pPr>
            <a:r>
              <a:rPr lang="zh-CN" altLang="zh-TW" sz="16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3.2 Confirmation of foreign body production station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460" y="1989455"/>
            <a:ext cx="5596255" cy="46056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圆角矩形标注 7"/>
          <p:cNvSpPr>
            <a:spLocks noChangeArrowheads="1"/>
          </p:cNvSpPr>
          <p:nvPr/>
        </p:nvSpPr>
        <p:spPr bwMode="auto">
          <a:xfrm>
            <a:off x="6003925" y="4005580"/>
            <a:ext cx="2795270" cy="1697990"/>
          </a:xfrm>
          <a:prstGeom prst="wedgeRoundRectCallout">
            <a:avLst>
              <a:gd name="adj1" fmla="val -137853"/>
              <a:gd name="adj2" fmla="val 50224"/>
              <a:gd name="adj3" fmla="val 16667"/>
            </a:avLst>
          </a:prstGeom>
          <a:solidFill>
            <a:srgbClr val="FFFF00"/>
          </a:solidFill>
          <a:ln w="22225">
            <a:solidFill>
              <a:srgbClr val="FF0000">
                <a:alpha val="94901"/>
              </a:srgbClr>
            </a:solidFill>
            <a:round/>
          </a:ln>
        </p:spPr>
        <p:txBody>
          <a:bodyPr/>
          <a:lstStyle/>
          <a:p>
            <a:r>
              <a:rPr lang="zh-CN" altLang="en-US" sz="1400" dirty="0">
                <a:solidFill>
                  <a:srgbClr val="0000FF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对组装过程确认</a:t>
            </a:r>
            <a:r>
              <a:rPr lang="zh-CN" altLang="en-US" sz="1400" dirty="0" smtClean="0">
                <a:solidFill>
                  <a:srgbClr val="0000FF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，可确定此</a:t>
            </a:r>
            <a:r>
              <a:rPr lang="zh-CN" altLang="en-US" sz="1400" dirty="0">
                <a:solidFill>
                  <a:srgbClr val="0000FF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为异物产生工站</a:t>
            </a:r>
          </a:p>
          <a:p>
            <a:endParaRPr lang="zh-CN" altLang="en-US" sz="1400" dirty="0">
              <a:solidFill>
                <a:srgbClr val="0000FF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r>
              <a:rPr lang="zh-CN" altLang="en-US" sz="1400" dirty="0">
                <a:solidFill>
                  <a:srgbClr val="0000FF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To confirm the assembly process, it can be determined that this is the foreign body generating station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6516688" y="6492875"/>
            <a:ext cx="2133600" cy="365125"/>
          </a:xfrm>
        </p:spPr>
        <p:txBody>
          <a:bodyPr/>
          <a:lstStyle/>
          <a:p>
            <a:pPr>
              <a:defRPr/>
            </a:pPr>
            <a:fld id="{F9726A26-9B7F-47F0-8BA0-30DD44D463C2}" type="slidenum">
              <a:rPr lang="en-US" altLang="zh-TW" smtClean="0"/>
              <a:pPr>
                <a:defRPr/>
              </a:pPr>
              <a:t>6</a:t>
            </a:fld>
            <a:endParaRPr lang="en-US" altLang="zh-TW" dirty="0"/>
          </a:p>
        </p:txBody>
      </p:sp>
      <p:sp>
        <p:nvSpPr>
          <p:cNvPr id="26" name="Text Box 3"/>
          <p:cNvSpPr txBox="1">
            <a:spLocks noChangeArrowheads="1"/>
          </p:cNvSpPr>
          <p:nvPr/>
        </p:nvSpPr>
        <p:spPr bwMode="auto">
          <a:xfrm>
            <a:off x="0" y="718953"/>
            <a:ext cx="9144000" cy="491490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600" b="1" dirty="0" smtClean="0">
                <a:solidFill>
                  <a:schemeClr val="bg1"/>
                </a:solidFill>
              </a:rPr>
              <a:t>D3 Root Cause &amp; Findings </a:t>
            </a:r>
            <a:endParaRPr lang="en-US" altLang="zh-TW" sz="2600" b="1" dirty="0">
              <a:solidFill>
                <a:schemeClr val="bg1"/>
              </a:solidFill>
            </a:endParaRPr>
          </a:p>
        </p:txBody>
      </p:sp>
      <p:sp>
        <p:nvSpPr>
          <p:cNvPr id="8194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323850" y="1269365"/>
            <a:ext cx="5986780" cy="617855"/>
          </a:xfrm>
        </p:spPr>
        <p:txBody>
          <a:bodyPr lIns="36000" tIns="36000" rIns="36000" bIns="36000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zh-CN" altLang="zh-TW" sz="16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3.</a:t>
            </a:r>
            <a:r>
              <a:rPr lang="en-US" altLang="zh-CN" sz="16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3</a:t>
            </a:r>
            <a:r>
              <a:rPr lang="zh-CN" altLang="zh-TW" sz="16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异物产生真因确认</a:t>
            </a:r>
          </a:p>
          <a:p>
            <a:pPr>
              <a:lnSpc>
                <a:spcPct val="100000"/>
              </a:lnSpc>
              <a:buNone/>
            </a:pPr>
            <a:r>
              <a:rPr lang="zh-CN" altLang="zh-TW" sz="16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3.3 Confirmation of the true cause of foreign bodies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89890" y="4365625"/>
            <a:ext cx="8150225" cy="2368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小结；</a:t>
            </a:r>
          </a:p>
          <a:p>
            <a:r>
              <a:rPr lang="zh-CN" altLang="en-US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summary;</a:t>
            </a:r>
          </a:p>
          <a:p>
            <a:r>
              <a:rPr lang="zh-CN" altLang="en-US" sz="14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1、经过确认公头内圆环为测试机台的探头铜环，测试探头长时间测试使用，出现损伤。</a:t>
            </a:r>
          </a:p>
          <a:p>
            <a:r>
              <a:rPr lang="zh-CN" altLang="en-US" sz="14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1. After confirming that the inner ring of the male head is the probe copper ring of the testing machine, the test probe has been tested for a long time, resulting in damage.</a:t>
            </a:r>
          </a:p>
          <a:p>
            <a:r>
              <a:rPr lang="zh-CN" altLang="en-US" sz="14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2、经过确认生技保养记录，此测试探头使用次数达</a:t>
            </a:r>
            <a:r>
              <a:rPr lang="zh-CN" altLang="en-US" sz="14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到</a:t>
            </a:r>
            <a:r>
              <a:rPr lang="en-US" altLang="zh-CN" sz="14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6</a:t>
            </a:r>
            <a:r>
              <a:rPr lang="zh-CN" altLang="en-US" sz="14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万</a:t>
            </a:r>
            <a:r>
              <a:rPr lang="zh-CN" altLang="en-US" sz="14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次，经长时间使用，导致磨损/损伤，测试时探头铜环脱落留在DC内。</a:t>
            </a:r>
          </a:p>
          <a:p>
            <a:r>
              <a:rPr lang="zh-CN" altLang="en-US" sz="14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2. After confirming the production technology maintenance record, the test probe has been used for </a:t>
            </a:r>
            <a:r>
              <a:rPr lang="en-US" altLang="zh-CN" sz="14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6</a:t>
            </a:r>
            <a:r>
              <a:rPr lang="zh-CN" altLang="en-US" sz="14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0</a:t>
            </a:r>
            <a:r>
              <a:rPr lang="zh-CN" altLang="en-US" sz="14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,000 times, which leads to wear/damage after a long time of use. During the test, the probe copper ring falls off and stays in DC.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539750" y="1965960"/>
            <a:ext cx="7999730" cy="2389505"/>
            <a:chOff x="850" y="3322"/>
            <a:chExt cx="12606" cy="4236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2" y="3322"/>
              <a:ext cx="8524" cy="2139"/>
            </a:xfrm>
            <a:prstGeom prst="rect">
              <a:avLst/>
            </a:prstGeom>
          </p:spPr>
        </p:pic>
        <p:pic>
          <p:nvPicPr>
            <p:cNvPr id="2" name="圖片 19" descr="成品导通测试.jpg"/>
            <p:cNvPicPr>
              <a:picLocks noChangeAspect="1"/>
            </p:cNvPicPr>
            <p:nvPr/>
          </p:nvPicPr>
          <p:blipFill>
            <a:blip r:embed="rId4" cstate="print"/>
            <a:srcRect l="43286" t="18000" r="4428"/>
            <a:stretch>
              <a:fillRect/>
            </a:stretch>
          </p:blipFill>
          <p:spPr>
            <a:xfrm>
              <a:off x="850" y="3357"/>
              <a:ext cx="3552" cy="4201"/>
            </a:xfrm>
            <a:prstGeom prst="rect">
              <a:avLst/>
            </a:prstGeom>
          </p:spPr>
        </p:pic>
        <p:sp>
          <p:nvSpPr>
            <p:cNvPr id="9" name="圆角矩形标注 7"/>
            <p:cNvSpPr>
              <a:spLocks noChangeArrowheads="1"/>
            </p:cNvSpPr>
            <p:nvPr/>
          </p:nvSpPr>
          <p:spPr bwMode="auto">
            <a:xfrm>
              <a:off x="4592" y="6227"/>
              <a:ext cx="3301" cy="1055"/>
            </a:xfrm>
            <a:prstGeom prst="wedgeRoundRectCallout">
              <a:avLst>
                <a:gd name="adj1" fmla="val -123947"/>
                <a:gd name="adj2" fmla="val -147630"/>
                <a:gd name="adj3" fmla="val 16667"/>
              </a:avLst>
            </a:prstGeom>
            <a:solidFill>
              <a:srgbClr val="FFFF00"/>
            </a:solidFill>
            <a:ln w="22225">
              <a:solidFill>
                <a:srgbClr val="FF0000">
                  <a:alpha val="94901"/>
                </a:srgbClr>
              </a:solidFill>
              <a:round/>
            </a:ln>
          </p:spPr>
          <p:txBody>
            <a:bodyPr/>
            <a:lstStyle/>
            <a:p>
              <a:r>
                <a:rPr lang="zh-CN" altLang="en-US" sz="1400" dirty="0">
                  <a:solidFill>
                    <a:srgbClr val="0000FF"/>
                  </a:solidFill>
                  <a:latin typeface="Arial Unicode MS" pitchFamily="34" charset="-120"/>
                  <a:ea typeface="Arial Unicode MS" pitchFamily="34" charset="-120"/>
                  <a:cs typeface="Arial Unicode MS" pitchFamily="34" charset="-120"/>
                </a:rPr>
                <a:t>功能测试探头</a:t>
              </a:r>
            </a:p>
            <a:p>
              <a:r>
                <a:rPr lang="zh-CN" altLang="en-US" sz="1400" dirty="0">
                  <a:solidFill>
                    <a:srgbClr val="0000FF"/>
                  </a:solidFill>
                  <a:latin typeface="Arial Unicode MS" pitchFamily="34" charset="-120"/>
                  <a:ea typeface="Arial Unicode MS" pitchFamily="34" charset="-120"/>
                  <a:cs typeface="Arial Unicode MS" pitchFamily="34" charset="-120"/>
                </a:rPr>
                <a:t>Functional test probe</a:t>
              </a:r>
            </a:p>
          </p:txBody>
        </p:sp>
        <p:sp>
          <p:nvSpPr>
            <p:cNvPr id="10" name="圆角矩形标注 7"/>
            <p:cNvSpPr>
              <a:spLocks noChangeArrowheads="1"/>
            </p:cNvSpPr>
            <p:nvPr/>
          </p:nvSpPr>
          <p:spPr bwMode="auto">
            <a:xfrm>
              <a:off x="8221" y="6227"/>
              <a:ext cx="4799" cy="1054"/>
            </a:xfrm>
            <a:prstGeom prst="wedgeRoundRectCallout">
              <a:avLst>
                <a:gd name="adj1" fmla="val -72713"/>
                <a:gd name="adj2" fmla="val -222201"/>
                <a:gd name="adj3" fmla="val 16667"/>
              </a:avLst>
            </a:prstGeom>
            <a:solidFill>
              <a:srgbClr val="FFFF00"/>
            </a:solidFill>
            <a:ln w="22225">
              <a:solidFill>
                <a:srgbClr val="FF0000">
                  <a:alpha val="94901"/>
                </a:srgbClr>
              </a:solidFill>
              <a:round/>
            </a:ln>
          </p:spPr>
          <p:txBody>
            <a:bodyPr/>
            <a:lstStyle/>
            <a:p>
              <a:r>
                <a:rPr lang="zh-CN" altLang="en-US" sz="1400" dirty="0">
                  <a:solidFill>
                    <a:srgbClr val="0000FF"/>
                  </a:solidFill>
                  <a:latin typeface="Arial Unicode MS" pitchFamily="34" charset="-120"/>
                  <a:ea typeface="Arial Unicode MS" pitchFamily="34" charset="-120"/>
                  <a:cs typeface="Arial Unicode MS" pitchFamily="34" charset="-120"/>
                </a:rPr>
                <a:t>确认为测试探头铜环</a:t>
              </a:r>
            </a:p>
            <a:p>
              <a:r>
                <a:rPr lang="zh-CN" altLang="en-US" sz="1400" dirty="0">
                  <a:solidFill>
                    <a:srgbClr val="0000FF"/>
                  </a:solidFill>
                  <a:latin typeface="Arial Unicode MS" pitchFamily="34" charset="-120"/>
                  <a:ea typeface="Arial Unicode MS" pitchFamily="34" charset="-120"/>
                  <a:cs typeface="Arial Unicode MS" pitchFamily="34" charset="-120"/>
                </a:rPr>
                <a:t>Confirm as test probe copper ring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179070" y="1268730"/>
            <a:ext cx="8713470" cy="5335270"/>
          </a:xfrm>
        </p:spPr>
        <p:txBody>
          <a:bodyPr lIns="36000" tIns="36000" rIns="36000" bIns="36000">
            <a:noAutofit/>
          </a:bodyPr>
          <a:lstStyle/>
          <a:p>
            <a:pPr>
              <a:buNone/>
            </a:pPr>
            <a:r>
              <a:rPr lang="en-US" altLang="zh-CN" sz="18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  <a:sym typeface="Cochin" charset="0"/>
              </a:rPr>
              <a:t>4.1 </a:t>
            </a:r>
            <a:r>
              <a:rPr lang="zh-CN" sz="1800" dirty="0" smtClean="0">
                <a:latin typeface="Arial Unicode MS" pitchFamily="34" charset="-120"/>
                <a:ea typeface="宋体" panose="02010600030101010101" pitchFamily="2" charset="-122"/>
                <a:cs typeface="Arial Unicode MS" pitchFamily="34" charset="-120"/>
                <a:sym typeface="Cochin" charset="0"/>
              </a:rPr>
              <a:t>增加测试探头的使用寿命管控（调整</a:t>
            </a:r>
            <a:r>
              <a:rPr lang="zh-CN" sz="1800" dirty="0" smtClean="0">
                <a:latin typeface="Arial Unicode MS" pitchFamily="34" charset="-120"/>
                <a:ea typeface="宋体" panose="02010600030101010101" pitchFamily="2" charset="-122"/>
                <a:cs typeface="Arial Unicode MS" pitchFamily="34" charset="-120"/>
                <a:sym typeface="Cochin" charset="0"/>
              </a:rPr>
              <a:t>为</a:t>
            </a:r>
            <a:r>
              <a:rPr lang="en-US" altLang="zh-CN" sz="1800" dirty="0" smtClean="0">
                <a:latin typeface="Arial Unicode MS" pitchFamily="34" charset="-120"/>
                <a:ea typeface="宋体" panose="02010600030101010101" pitchFamily="2" charset="-122"/>
                <a:cs typeface="Arial Unicode MS" pitchFamily="34" charset="-120"/>
                <a:sym typeface="Cochin" charset="0"/>
              </a:rPr>
              <a:t>5</a:t>
            </a:r>
            <a:r>
              <a:rPr lang="zh-CN" altLang="en-US" sz="1800" dirty="0" smtClean="0">
                <a:latin typeface="Arial Unicode MS" pitchFamily="34" charset="-120"/>
                <a:ea typeface="宋体" panose="02010600030101010101" pitchFamily="2" charset="-122"/>
                <a:cs typeface="Arial Unicode MS" pitchFamily="34" charset="-120"/>
                <a:sym typeface="Cochin" charset="0"/>
              </a:rPr>
              <a:t>万</a:t>
            </a:r>
            <a:r>
              <a:rPr lang="zh-CN" altLang="en-US" sz="1800" dirty="0" smtClean="0">
                <a:latin typeface="Arial Unicode MS" pitchFamily="34" charset="-120"/>
                <a:ea typeface="宋体" panose="02010600030101010101" pitchFamily="2" charset="-122"/>
                <a:cs typeface="Arial Unicode MS" pitchFamily="34" charset="-120"/>
                <a:sym typeface="Cochin" charset="0"/>
              </a:rPr>
              <a:t>次），以此防止测试探头使用次数过多，导致铜环脱落。</a:t>
            </a:r>
          </a:p>
          <a:p>
            <a:pPr>
              <a:buNone/>
            </a:pPr>
            <a:r>
              <a:rPr lang="en-US" altLang="zh-CN" sz="18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  <a:sym typeface="Cochin" charset="0"/>
              </a:rPr>
              <a:t>4.1 Increase the service life control of the test probe (adjust to </a:t>
            </a:r>
            <a:r>
              <a:rPr lang="en-US" altLang="zh-CN" sz="18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  <a:sym typeface="Cochin" charset="0"/>
              </a:rPr>
              <a:t>50,000 </a:t>
            </a:r>
            <a:r>
              <a:rPr lang="en-US" altLang="zh-CN" sz="18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  <a:sym typeface="Cochin" charset="0"/>
              </a:rPr>
              <a:t>times) to prevent the copper ring from falling off due to excessive use of the test probe.</a:t>
            </a:r>
          </a:p>
          <a:p>
            <a:pPr>
              <a:buNone/>
            </a:pPr>
            <a:endParaRPr lang="en-US" altLang="zh-CN" sz="1800" dirty="0" smtClean="0">
              <a:latin typeface="Arial Unicode MS" pitchFamily="34" charset="-120"/>
              <a:ea typeface="Arial Unicode MS" pitchFamily="34" charset="-120"/>
              <a:cs typeface="Arial Unicode MS" pitchFamily="34" charset="-120"/>
              <a:sym typeface="Cochin" charset="0"/>
            </a:endParaRPr>
          </a:p>
          <a:p>
            <a:pPr>
              <a:buNone/>
            </a:pPr>
            <a:r>
              <a:rPr lang="en-US" altLang="zh-CN" sz="18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                                                          ---</a:t>
            </a:r>
            <a:r>
              <a:rPr lang="zh-CN" altLang="en-US" sz="18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責  任  人（</a:t>
            </a:r>
            <a:r>
              <a:rPr lang="en-US" altLang="zh-CN" sz="18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  <a:sym typeface="+mn-ea"/>
              </a:rPr>
              <a:t>Responsible person</a:t>
            </a:r>
            <a:r>
              <a:rPr lang="zh-CN" altLang="en-US" sz="1800" dirty="0" smtClean="0">
                <a:latin typeface="Arial Unicode MS" pitchFamily="34" charset="-120"/>
                <a:ea typeface="宋体" panose="02010600030101010101" pitchFamily="2" charset="-122"/>
                <a:cs typeface="Arial Unicode MS" pitchFamily="34" charset="-120"/>
                <a:sym typeface="+mn-ea"/>
              </a:rPr>
              <a:t>）</a:t>
            </a:r>
            <a:r>
              <a:rPr lang="zh-CN" altLang="en-US" sz="18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：李強</a:t>
            </a:r>
            <a:r>
              <a:rPr lang="en-US" altLang="zh-CN" sz="18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</a:t>
            </a:r>
          </a:p>
          <a:p>
            <a:pPr>
              <a:buNone/>
            </a:pPr>
            <a:r>
              <a:rPr lang="en-US" altLang="zh-CN" sz="18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                                                          ---</a:t>
            </a:r>
            <a:r>
              <a:rPr lang="zh-CN" altLang="en-US" sz="18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完成時間（</a:t>
            </a:r>
            <a:r>
              <a:rPr lang="en-US" altLang="zh-CN" sz="18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  <a:sym typeface="+mn-ea"/>
              </a:rPr>
              <a:t>Completion time</a:t>
            </a:r>
            <a:r>
              <a:rPr lang="zh-CN" altLang="en-US" sz="1800" dirty="0" smtClean="0">
                <a:latin typeface="Arial Unicode MS" pitchFamily="34" charset="-120"/>
                <a:ea typeface="宋体" panose="02010600030101010101" pitchFamily="2" charset="-122"/>
                <a:cs typeface="Arial Unicode MS" pitchFamily="34" charset="-120"/>
                <a:sym typeface="+mn-ea"/>
              </a:rPr>
              <a:t>）</a:t>
            </a:r>
            <a:r>
              <a:rPr lang="zh-CN" altLang="en-US" sz="18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：</a:t>
            </a:r>
            <a:r>
              <a:rPr lang="en-US" altLang="zh-CN" sz="18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2023/03/23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18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                                                                          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18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4.2  </a:t>
            </a:r>
            <a:r>
              <a:rPr lang="zh-CN" altLang="en-US" sz="1800" dirty="0" smtClean="0">
                <a:latin typeface="Arial Unicode MS" pitchFamily="34" charset="-120"/>
                <a:ea typeface="宋体" panose="02010600030101010101" pitchFamily="2" charset="-122"/>
                <a:cs typeface="Arial Unicode MS" pitchFamily="34" charset="-120"/>
              </a:rPr>
              <a:t>将此不良异常，制作为</a:t>
            </a:r>
            <a:r>
              <a:rPr lang="en-US" altLang="zh-CN" sz="1800" dirty="0" smtClean="0">
                <a:latin typeface="Arial Unicode MS" pitchFamily="34" charset="-120"/>
                <a:ea typeface="宋体" panose="02010600030101010101" pitchFamily="2" charset="-122"/>
                <a:cs typeface="Arial Unicode MS" pitchFamily="34" charset="-120"/>
              </a:rPr>
              <a:t>“</a:t>
            </a:r>
            <a:r>
              <a:rPr lang="zh-CN" altLang="en-US" sz="1800" dirty="0" smtClean="0">
                <a:latin typeface="Arial Unicode MS" pitchFamily="34" charset="-120"/>
                <a:ea typeface="宋体" panose="02010600030101010101" pitchFamily="2" charset="-122"/>
                <a:cs typeface="Arial Unicode MS" pitchFamily="34" charset="-120"/>
              </a:rPr>
              <a:t>不良看板</a:t>
            </a:r>
            <a:r>
              <a:rPr lang="en-US" altLang="zh-CN" sz="1800" dirty="0" smtClean="0">
                <a:latin typeface="Arial Unicode MS" pitchFamily="34" charset="-120"/>
                <a:ea typeface="宋体" panose="02010600030101010101" pitchFamily="2" charset="-122"/>
                <a:cs typeface="Arial Unicode MS" pitchFamily="34" charset="-120"/>
              </a:rPr>
              <a:t>”</a:t>
            </a:r>
            <a:r>
              <a:rPr lang="zh-CN" altLang="en-US" sz="1800" dirty="0" smtClean="0">
                <a:latin typeface="Arial Unicode MS" pitchFamily="34" charset="-120"/>
                <a:ea typeface="宋体" panose="02010600030101010101" pitchFamily="2" charset="-122"/>
                <a:cs typeface="Arial Unicode MS" pitchFamily="34" charset="-120"/>
              </a:rPr>
              <a:t>，进行内部宣导，并悬挂于生产现场警惕作业人员，随时检查测试探头的磨损</a:t>
            </a:r>
            <a:r>
              <a:rPr lang="en-US" altLang="zh-CN" sz="1800" dirty="0" smtClean="0">
                <a:latin typeface="Arial Unicode MS" pitchFamily="34" charset="-120"/>
                <a:ea typeface="宋体" panose="02010600030101010101" pitchFamily="2" charset="-122"/>
                <a:cs typeface="Arial Unicode MS" pitchFamily="34" charset="-120"/>
              </a:rPr>
              <a:t>/</a:t>
            </a:r>
            <a:r>
              <a:rPr lang="zh-CN" altLang="en-US" sz="1800" dirty="0" smtClean="0">
                <a:latin typeface="Arial Unicode MS" pitchFamily="34" charset="-120"/>
                <a:ea typeface="宋体" panose="02010600030101010101" pitchFamily="2" charset="-122"/>
                <a:cs typeface="Arial Unicode MS" pitchFamily="34" charset="-120"/>
              </a:rPr>
              <a:t>损伤情况。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CN" sz="18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4.2 Make the bad anomaly as "bad Kanban" for internal promotion, and hang it on the production site to alert operators and check the wear/damage of the test probe at any time.</a:t>
            </a:r>
          </a:p>
          <a:p>
            <a:pPr>
              <a:buFont typeface="Arial" panose="020B0604020202020204" pitchFamily="34" charset="0"/>
              <a:buNone/>
            </a:pPr>
            <a:endParaRPr lang="en-US" altLang="zh-CN" sz="1800" dirty="0" smtClean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>
              <a:buNone/>
            </a:pPr>
            <a:r>
              <a:rPr lang="en-US" altLang="zh-CN" sz="18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  <a:sym typeface="+mn-ea"/>
              </a:rPr>
              <a:t>                                                               ---</a:t>
            </a:r>
            <a:r>
              <a:rPr lang="zh-CN" altLang="en-US" sz="18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  <a:sym typeface="+mn-ea"/>
              </a:rPr>
              <a:t>責  任  人（</a:t>
            </a:r>
            <a:r>
              <a:rPr lang="en-US" altLang="zh-CN" sz="18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  <a:sym typeface="+mn-ea"/>
              </a:rPr>
              <a:t>Responsible person</a:t>
            </a:r>
            <a:r>
              <a:rPr lang="zh-CN" altLang="en-US" sz="1800" dirty="0" smtClean="0">
                <a:latin typeface="Arial Unicode MS" pitchFamily="34" charset="-120"/>
                <a:ea typeface="宋体" panose="02010600030101010101" pitchFamily="2" charset="-122"/>
                <a:cs typeface="Arial Unicode MS" pitchFamily="34" charset="-120"/>
                <a:sym typeface="+mn-ea"/>
              </a:rPr>
              <a:t>）</a:t>
            </a:r>
            <a:r>
              <a:rPr lang="zh-CN" altLang="en-US" sz="18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  <a:sym typeface="+mn-ea"/>
              </a:rPr>
              <a:t>：</a:t>
            </a:r>
            <a:r>
              <a:rPr lang="en-US" altLang="zh-CN" sz="18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  <a:sym typeface="+mn-ea"/>
              </a:rPr>
              <a:t>Arvin</a:t>
            </a:r>
            <a:endParaRPr lang="en-US" altLang="zh-CN" sz="1800" dirty="0" smtClean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18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  <a:sym typeface="+mn-ea"/>
              </a:rPr>
              <a:t>                                                               ---</a:t>
            </a:r>
            <a:r>
              <a:rPr lang="zh-CN" altLang="en-US" sz="18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  <a:sym typeface="+mn-ea"/>
              </a:rPr>
              <a:t>完成時間（</a:t>
            </a:r>
            <a:r>
              <a:rPr lang="en-US" altLang="zh-CN" sz="18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  <a:sym typeface="+mn-ea"/>
              </a:rPr>
              <a:t>Completion time</a:t>
            </a:r>
            <a:r>
              <a:rPr lang="zh-CN" altLang="en-US" sz="1800" dirty="0" smtClean="0">
                <a:latin typeface="Arial Unicode MS" pitchFamily="34" charset="-120"/>
                <a:ea typeface="宋体" panose="02010600030101010101" pitchFamily="2" charset="-122"/>
                <a:cs typeface="Arial Unicode MS" pitchFamily="34" charset="-120"/>
                <a:sym typeface="+mn-ea"/>
              </a:rPr>
              <a:t>）</a:t>
            </a:r>
            <a:r>
              <a:rPr lang="zh-CN" altLang="en-US" sz="18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  <a:sym typeface="+mn-ea"/>
              </a:rPr>
              <a:t>：</a:t>
            </a:r>
            <a:r>
              <a:rPr lang="en-US" altLang="zh-CN" sz="1800" dirty="0" smtClean="0">
                <a:latin typeface="Arial Unicode MS" pitchFamily="34" charset="-120"/>
                <a:ea typeface="Arial Unicode MS" pitchFamily="34" charset="-120"/>
                <a:cs typeface="Arial Unicode MS" pitchFamily="34" charset="-120"/>
                <a:sym typeface="+mn-ea"/>
              </a:rPr>
              <a:t>2023/03/20</a:t>
            </a:r>
            <a:endParaRPr lang="en-US" altLang="zh-CN" sz="1800" dirty="0" smtClean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>
              <a:buFont typeface="Arial" panose="020B0604020202020204" pitchFamily="34" charset="0"/>
              <a:buNone/>
            </a:pPr>
            <a:endParaRPr lang="en-US" altLang="zh-CN" sz="1800" dirty="0" smtClean="0"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6588224" y="6309320"/>
            <a:ext cx="2133600" cy="365125"/>
          </a:xfrm>
        </p:spPr>
        <p:txBody>
          <a:bodyPr/>
          <a:lstStyle/>
          <a:p>
            <a:pPr>
              <a:defRPr/>
            </a:pPr>
            <a:fld id="{15FCC5FB-8848-419E-8AB4-E5023A20303C}" type="slidenum">
              <a:rPr lang="en-US" altLang="zh-TW" smtClean="0"/>
              <a:pPr>
                <a:defRPr/>
              </a:pPr>
              <a:t>7</a:t>
            </a:fld>
            <a:endParaRPr lang="en-US" altLang="zh-TW" dirty="0"/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0" y="707802"/>
            <a:ext cx="9144000" cy="491490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2600" b="1">
                <a:solidFill>
                  <a:schemeClr val="bg1"/>
                </a:solidFill>
              </a:rPr>
              <a:t>D4 Corrective Action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bf3f8b06-8da8-4a68-9af2-b33b420d8683"/>
  <p:tag name="COMMONDATA" val="eyJoZGlkIjoiYTQ5ODI0ZWZjYzNlZWQ4NzQ3NTJhZGE2OTIyMmRjMzIifQ=="/>
</p:tagLst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訂設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782</Words>
  <Application>Microsoft Office PowerPoint</Application>
  <PresentationFormat>如螢幕大小 (4:3)</PresentationFormat>
  <Paragraphs>68</Paragraphs>
  <Slides>7</Slides>
  <Notes>3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7</vt:i4>
      </vt:variant>
    </vt:vector>
  </HeadingPairs>
  <TitlesOfParts>
    <vt:vector size="9" baseType="lpstr">
      <vt:lpstr>Office 佈景主題</vt:lpstr>
      <vt:lpstr>自訂設計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韋積乾</dc:creator>
  <cp:lastModifiedBy>USER</cp:lastModifiedBy>
  <cp:revision>734</cp:revision>
  <dcterms:created xsi:type="dcterms:W3CDTF">2016-11-23T00:55:00Z</dcterms:created>
  <dcterms:modified xsi:type="dcterms:W3CDTF">2023-03-23T13:18:39Z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86979D609F8C4267BE0247FDB3FB4BBB</vt:lpwstr>
  </property>
  <property fmtid="{D5CDD505-2E9C-101B-9397-08002B2CF9AE}" pid="3" name="KSOProductBuildVer">
    <vt:lpwstr>2052-11.1.0.12763</vt:lpwstr>
  </property>
</Properties>
</file>